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8" r:id="rId2"/>
    <p:sldId id="357" r:id="rId3"/>
    <p:sldId id="437" r:id="rId4"/>
    <p:sldId id="358" r:id="rId5"/>
    <p:sldId id="260" r:id="rId6"/>
    <p:sldId id="434" r:id="rId7"/>
    <p:sldId id="435" r:id="rId8"/>
    <p:sldId id="261" r:id="rId9"/>
    <p:sldId id="359" r:id="rId10"/>
    <p:sldId id="365" r:id="rId11"/>
    <p:sldId id="436" r:id="rId12"/>
    <p:sldId id="366" r:id="rId13"/>
    <p:sldId id="411" r:id="rId14"/>
    <p:sldId id="367" r:id="rId15"/>
    <p:sldId id="368" r:id="rId16"/>
    <p:sldId id="360" r:id="rId17"/>
    <p:sldId id="361" r:id="rId18"/>
    <p:sldId id="362" r:id="rId19"/>
    <p:sldId id="364" r:id="rId20"/>
    <p:sldId id="363" r:id="rId21"/>
    <p:sldId id="369" r:id="rId22"/>
    <p:sldId id="262" r:id="rId23"/>
    <p:sldId id="269" r:id="rId24"/>
    <p:sldId id="441" r:id="rId25"/>
    <p:sldId id="263" r:id="rId26"/>
    <p:sldId id="327" r:id="rId27"/>
    <p:sldId id="439" r:id="rId28"/>
    <p:sldId id="440" r:id="rId29"/>
    <p:sldId id="264" r:id="rId30"/>
    <p:sldId id="442" r:id="rId31"/>
    <p:sldId id="443" r:id="rId32"/>
    <p:sldId id="444" r:id="rId33"/>
    <p:sldId id="445" r:id="rId34"/>
    <p:sldId id="446" r:id="rId35"/>
    <p:sldId id="447" r:id="rId36"/>
    <p:sldId id="356" r:id="rId37"/>
    <p:sldId id="265" r:id="rId38"/>
    <p:sldId id="266" r:id="rId39"/>
    <p:sldId id="267" r:id="rId40"/>
    <p:sldId id="270" r:id="rId41"/>
    <p:sldId id="271" r:id="rId42"/>
    <p:sldId id="325" r:id="rId43"/>
    <p:sldId id="319" r:id="rId44"/>
    <p:sldId id="320" r:id="rId45"/>
    <p:sldId id="321" r:id="rId46"/>
    <p:sldId id="322" r:id="rId47"/>
    <p:sldId id="323" r:id="rId48"/>
    <p:sldId id="324" r:id="rId49"/>
    <p:sldId id="328" r:id="rId50"/>
    <p:sldId id="371" r:id="rId51"/>
    <p:sldId id="471" r:id="rId52"/>
    <p:sldId id="370" r:id="rId53"/>
    <p:sldId id="329" r:id="rId54"/>
    <p:sldId id="466" r:id="rId55"/>
    <p:sldId id="467" r:id="rId56"/>
    <p:sldId id="468" r:id="rId57"/>
    <p:sldId id="469" r:id="rId58"/>
    <p:sldId id="470" r:id="rId59"/>
    <p:sldId id="462" r:id="rId60"/>
    <p:sldId id="463" r:id="rId61"/>
    <p:sldId id="464" r:id="rId62"/>
    <p:sldId id="412" r:id="rId63"/>
    <p:sldId id="413" r:id="rId64"/>
    <p:sldId id="414" r:id="rId65"/>
    <p:sldId id="461" r:id="rId66"/>
    <p:sldId id="465" r:id="rId67"/>
    <p:sldId id="415" r:id="rId68"/>
    <p:sldId id="332" r:id="rId69"/>
    <p:sldId id="438" r:id="rId70"/>
    <p:sldId id="472" r:id="rId71"/>
    <p:sldId id="473" r:id="rId72"/>
    <p:sldId id="336" r:id="rId73"/>
    <p:sldId id="337" r:id="rId74"/>
    <p:sldId id="372" r:id="rId75"/>
    <p:sldId id="373" r:id="rId76"/>
    <p:sldId id="448" r:id="rId77"/>
    <p:sldId id="450" r:id="rId78"/>
    <p:sldId id="451" r:id="rId79"/>
    <p:sldId id="452" r:id="rId80"/>
    <p:sldId id="449" r:id="rId81"/>
    <p:sldId id="453" r:id="rId82"/>
    <p:sldId id="454" r:id="rId83"/>
    <p:sldId id="455" r:id="rId84"/>
    <p:sldId id="456" r:id="rId85"/>
    <p:sldId id="457" r:id="rId86"/>
    <p:sldId id="459" r:id="rId87"/>
    <p:sldId id="458" r:id="rId88"/>
    <p:sldId id="460" r:id="rId89"/>
    <p:sldId id="333" r:id="rId90"/>
    <p:sldId id="334" r:id="rId91"/>
    <p:sldId id="335" r:id="rId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19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54AD5-AADE-40C1-9483-D7A99708E4E0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ECF58-A097-4238-8992-7BB26DEF5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85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B4B5-5DBC-4DC7-A539-13729122AD4C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90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06887-86C2-4ADE-B3D8-6BEAD613DCBF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9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50923-DDDD-457D-A0C3-3BB92B259233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51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6E786-6B4D-4644-8C0B-972DBFD81243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9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01618-882C-478A-A0DA-22200BFCDFA0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37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E4191-BFF3-4925-A228-2B09D3D6AB65}" type="datetime1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0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BBCF-B20B-4DDE-9750-54ACEFEA2439}" type="datetime1">
              <a:rPr lang="en-US" smtClean="0"/>
              <a:t>4/12/2021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29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7904-F227-4E8F-8FD5-465BEFEB82E1}" type="datetime1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4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9ACB-5CA1-4CD1-8BE8-517709745A28}" type="datetime1">
              <a:rPr lang="en-US" smtClean="0"/>
              <a:t>4/12/2021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47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9C1D9-F40A-4363-BBEC-C3E9E3421C54}" type="datetime1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91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65FE5-051D-45BA-8DF1-241860475009}" type="datetime1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75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0F6CA-3794-4887-A750-64443EFBCFE0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Ms. B KEERTHI SAMHITHA, </a:t>
            </a:r>
            <a:r>
              <a:rPr lang="en-US" dirty="0" err="1" smtClean="0"/>
              <a:t>Asst</a:t>
            </a:r>
            <a:r>
              <a:rPr lang="en-US" dirty="0" smtClean="0"/>
              <a:t> Prof - CSE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7B48E-5347-4272-B1F0-0C266D2F26E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232" y="188640"/>
            <a:ext cx="1340768" cy="134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33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667" y="1952746"/>
            <a:ext cx="7772400" cy="1260231"/>
          </a:xfrm>
        </p:spPr>
        <p:txBody>
          <a:bodyPr/>
          <a:lstStyle/>
          <a:p>
            <a:r>
              <a:rPr lang="en-US" b="1" dirty="0" smtClean="0"/>
              <a:t>SIT1304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1264" y="3212977"/>
            <a:ext cx="6257205" cy="288032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CLOUD COMPUTING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BY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sz="2000" b="1" dirty="0" smtClean="0">
                <a:solidFill>
                  <a:schemeClr val="tx1"/>
                </a:solidFill>
              </a:rPr>
              <a:t>Ms. B. KEERTHI SAMHITHA </a:t>
            </a:r>
            <a:r>
              <a:rPr lang="en-US" sz="2000" dirty="0" smtClean="0">
                <a:solidFill>
                  <a:schemeClr val="tx1"/>
                </a:solidFill>
              </a:rPr>
              <a:t>&amp;</a:t>
            </a:r>
            <a:r>
              <a:rPr lang="en-US" sz="2000" b="1" dirty="0" smtClean="0">
                <a:solidFill>
                  <a:schemeClr val="tx1"/>
                </a:solidFill>
              </a:rPr>
              <a:t> Ms. SUJA. C. </a:t>
            </a:r>
            <a:r>
              <a:rPr lang="en-US" sz="2000" b="1" dirty="0">
                <a:solidFill>
                  <a:schemeClr val="tx1"/>
                </a:solidFill>
              </a:rPr>
              <a:t>M</a:t>
            </a:r>
            <a:endParaRPr lang="en-US" sz="2000" b="1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Assistant Professor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Department of CSE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7" y="116632"/>
            <a:ext cx="8933260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5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PRIVATE CLOUD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10</a:t>
            </a:fld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7848872" cy="476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4629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PRIVATE CLOUD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11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1"/>
            <a:ext cx="8285275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79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HYBRID CLOUD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12</a:t>
            </a:fld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84785"/>
            <a:ext cx="3312368" cy="491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4" y="1124744"/>
            <a:ext cx="4600575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002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2716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FF0000"/>
                </a:solidFill>
              </a:rPr>
              <a:t>DEPLOYMENT OF APPLICATIONS ON CLOUD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00809"/>
            <a:ext cx="8229600" cy="4525963"/>
          </a:xfrm>
        </p:spPr>
        <p:txBody>
          <a:bodyPr>
            <a:normAutofit/>
          </a:bodyPr>
          <a:lstStyle/>
          <a:p>
            <a:r>
              <a:rPr lang="en-IN" dirty="0" smtClean="0"/>
              <a:t>Steps to follow</a:t>
            </a:r>
          </a:p>
          <a:p>
            <a:r>
              <a:rPr lang="en-US" b="1" dirty="0"/>
              <a:t>Step 1: </a:t>
            </a:r>
            <a:r>
              <a:rPr lang="en-US" dirty="0"/>
              <a:t>Prepare to Deploy</a:t>
            </a:r>
          </a:p>
          <a:p>
            <a:r>
              <a:rPr lang="en-US" b="1" dirty="0"/>
              <a:t>Step 2: </a:t>
            </a:r>
            <a:r>
              <a:rPr lang="en-US" dirty="0"/>
              <a:t>Know Your Credentials and Target</a:t>
            </a:r>
          </a:p>
          <a:p>
            <a:r>
              <a:rPr lang="en-US" b="1" dirty="0"/>
              <a:t>Step 3:</a:t>
            </a:r>
            <a:r>
              <a:rPr lang="en-US" dirty="0"/>
              <a:t> (Optional) Configure Domains</a:t>
            </a:r>
          </a:p>
          <a:p>
            <a:r>
              <a:rPr lang="en-US" b="1" dirty="0"/>
              <a:t>Step 4:</a:t>
            </a:r>
            <a:r>
              <a:rPr lang="en-US" dirty="0"/>
              <a:t> Determine Deployment </a:t>
            </a:r>
            <a:r>
              <a:rPr lang="en-US" dirty="0" smtClean="0"/>
              <a:t>Options</a:t>
            </a:r>
          </a:p>
          <a:p>
            <a:r>
              <a:rPr lang="en-US" b="1" dirty="0"/>
              <a:t>Step 5:</a:t>
            </a:r>
            <a:r>
              <a:rPr lang="en-US" dirty="0"/>
              <a:t> Push the App</a:t>
            </a:r>
          </a:p>
          <a:p>
            <a:pPr marL="0" indent="0">
              <a:buNone/>
            </a:pPr>
            <a:endParaRPr lang="en-I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2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Step 1: </a:t>
            </a:r>
            <a:r>
              <a:rPr lang="en-US" b="1" dirty="0" smtClean="0"/>
              <a:t>PREPARE TO DEPLOY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14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340769"/>
            <a:ext cx="8291264" cy="5040560"/>
          </a:xfrm>
        </p:spPr>
        <p:txBody>
          <a:bodyPr>
            <a:noAutofit/>
          </a:bodyPr>
          <a:lstStyle/>
          <a:p>
            <a:pPr algn="just"/>
            <a:r>
              <a:rPr lang="en-US" sz="2800" dirty="0"/>
              <a:t>Before you deploy your app to Cloud Foundry, make sure that</a:t>
            </a:r>
            <a:r>
              <a:rPr lang="en-US" sz="2800" dirty="0" smtClean="0"/>
              <a:t>:</a:t>
            </a:r>
            <a:endParaRPr lang="en-US" sz="2800" dirty="0"/>
          </a:p>
          <a:p>
            <a:pPr algn="just"/>
            <a:r>
              <a:rPr lang="en-US" sz="2800" dirty="0"/>
              <a:t>Your app is </a:t>
            </a:r>
            <a:r>
              <a:rPr lang="en-US" sz="2800" i="1" dirty="0"/>
              <a:t>cloud-ready</a:t>
            </a:r>
            <a:r>
              <a:rPr lang="en-US" sz="2800" dirty="0"/>
              <a:t>. Cloud Foundry behaviors related to file storage, HTTP sessions, and port usage may require modifications to your app</a:t>
            </a:r>
            <a:r>
              <a:rPr lang="en-US" sz="2800" dirty="0" smtClean="0"/>
              <a:t>.</a:t>
            </a:r>
            <a:endParaRPr lang="en-US" sz="2800" dirty="0"/>
          </a:p>
          <a:p>
            <a:pPr algn="just"/>
            <a:r>
              <a:rPr lang="en-US" sz="2800" dirty="0"/>
              <a:t>All required app resources are uploaded. For example, you may need to include a database </a:t>
            </a:r>
            <a:r>
              <a:rPr lang="en-US" sz="2800" dirty="0" smtClean="0"/>
              <a:t>driver</a:t>
            </a:r>
            <a:endParaRPr lang="en-US" sz="2800" dirty="0"/>
          </a:p>
          <a:p>
            <a:pPr algn="just"/>
            <a:r>
              <a:rPr lang="en-US" sz="2800" dirty="0"/>
              <a:t>Extraneous files and artifacts are excluded from upload. </a:t>
            </a:r>
            <a:r>
              <a:rPr lang="en-US" sz="2800" dirty="0" smtClean="0"/>
              <a:t>You </a:t>
            </a:r>
            <a:r>
              <a:rPr lang="en-US" sz="2800" dirty="0"/>
              <a:t>should explicitly exclude extraneous files that reside within your app directory structure, particularly if your app is large</a:t>
            </a:r>
            <a:r>
              <a:rPr lang="en-US" sz="2800" dirty="0" smtClean="0"/>
              <a:t>.</a:t>
            </a:r>
            <a:endParaRPr lang="en-US" sz="2800" dirty="0"/>
          </a:p>
          <a:p>
            <a:pPr marL="0" indent="0" algn="just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4449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1: PREPARE </a:t>
            </a:r>
            <a:r>
              <a:rPr lang="en-US" b="1" dirty="0"/>
              <a:t>TO DEPLOY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An instance of every service that your app needs has been created.</a:t>
            </a:r>
          </a:p>
          <a:p>
            <a:pPr algn="just"/>
            <a:r>
              <a:rPr lang="en-IN" dirty="0"/>
              <a:t>Your Cloud Foundry instance supports the type of app you are going to deploy, or you have the URL of an externally available </a:t>
            </a:r>
            <a:r>
              <a:rPr lang="en-IN" dirty="0" err="1"/>
              <a:t>buildpack</a:t>
            </a:r>
            <a:r>
              <a:rPr lang="en-IN" dirty="0"/>
              <a:t> that can stage the app.</a:t>
            </a:r>
          </a:p>
          <a:p>
            <a:pPr algn="just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83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STEP 2: KNOW YOUR </a:t>
            </a:r>
            <a:br>
              <a:rPr lang="en-US" b="1" dirty="0" smtClean="0"/>
            </a:br>
            <a:r>
              <a:rPr lang="en-US" b="1" dirty="0" smtClean="0"/>
              <a:t>CREDENTIALS AND TARGET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Before you can push your app to Cloud Foundry you need to know:</a:t>
            </a:r>
          </a:p>
          <a:p>
            <a:pPr lvl="0" algn="just"/>
            <a:r>
              <a:rPr lang="en-US" dirty="0"/>
              <a:t>The API endpoint for your Cloud Foundry instance. Your username and password for your Cloud Foundry instance.</a:t>
            </a:r>
          </a:p>
          <a:p>
            <a:pPr lvl="0" algn="just"/>
            <a:r>
              <a:rPr lang="en-US" dirty="0"/>
              <a:t>The organization and space where you want to deploy your app. A Cloud Foundry workspace is organized into organizations, and within them, spaces. As a Cloud Foundry user, you have access to one or more organizations and spaces.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3: (OPTIONAL) </a:t>
            </a:r>
            <a:br>
              <a:rPr lang="en-US" b="1" dirty="0" smtClean="0"/>
            </a:br>
            <a:r>
              <a:rPr lang="en-US" b="1" dirty="0" smtClean="0"/>
              <a:t>CONFIGURE DOMAINS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95536" y="1628800"/>
            <a:ext cx="8352928" cy="4824536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Cloud Foundry directs requests to an app using a route, which is a URL made up of a host and a domain.</a:t>
            </a:r>
          </a:p>
          <a:p>
            <a:pPr lvl="0" algn="just"/>
            <a:r>
              <a:rPr lang="en-US" sz="2400" dirty="0"/>
              <a:t>The name of an app is the default host for that app, unless you specify the host name with the -n flag.</a:t>
            </a:r>
          </a:p>
          <a:p>
            <a:pPr lvl="0" algn="just"/>
            <a:r>
              <a:rPr lang="en-US" sz="2400" dirty="0"/>
              <a:t>Every app is deployed to an app space that belongs to a domain. </a:t>
            </a:r>
            <a:endParaRPr lang="en-US" sz="2400" dirty="0" smtClean="0"/>
          </a:p>
          <a:p>
            <a:pPr lvl="0" algn="just"/>
            <a:r>
              <a:rPr lang="en-US" sz="2400" dirty="0" smtClean="0"/>
              <a:t>Every </a:t>
            </a:r>
            <a:r>
              <a:rPr lang="en-US" sz="2400" dirty="0"/>
              <a:t>Cloud Foundry instance has a default domain defined. </a:t>
            </a:r>
            <a:endParaRPr lang="en-US" sz="2400" dirty="0" smtClean="0"/>
          </a:p>
          <a:p>
            <a:pPr lvl="0" algn="just"/>
            <a:r>
              <a:rPr lang="en-US" sz="2400" dirty="0" smtClean="0"/>
              <a:t>You </a:t>
            </a:r>
            <a:r>
              <a:rPr lang="en-US" sz="2400" dirty="0"/>
              <a:t>can specify a non-default, or custom, domain when deploying, provided that the domain is registered and is mapped to the organization which contains the target app space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07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4: DETERMINE </a:t>
            </a:r>
            <a:br>
              <a:rPr lang="en-US" b="1" dirty="0" smtClean="0"/>
            </a:br>
            <a:r>
              <a:rPr lang="en-US" b="1" dirty="0" smtClean="0"/>
              <a:t>DEPLOYMENT OPTIONS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00201"/>
            <a:ext cx="8219256" cy="4781127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dirty="0"/>
              <a:t>Before you deploy, you need to decide on the following:</a:t>
            </a:r>
          </a:p>
          <a:p>
            <a:pPr lvl="0" algn="just"/>
            <a:r>
              <a:rPr lang="en-US" b="1" dirty="0"/>
              <a:t>Name</a:t>
            </a:r>
            <a:r>
              <a:rPr lang="en-US" dirty="0"/>
              <a:t>: You can use any series of alpha-numeric characters as the name of your app.</a:t>
            </a:r>
          </a:p>
          <a:p>
            <a:pPr lvl="0" algn="just"/>
            <a:r>
              <a:rPr lang="en-US" b="1" dirty="0"/>
              <a:t>Instances</a:t>
            </a:r>
            <a:r>
              <a:rPr lang="en-US" dirty="0"/>
              <a:t>: Generally speaking, the more instances you run, the less downtime your app will experience. If your app is still in development, running a single instance can simplify troubleshooting. For any production app, we recommend a minimum of two instances.</a:t>
            </a:r>
          </a:p>
          <a:p>
            <a:pPr lvl="0" algn="just"/>
            <a:r>
              <a:rPr lang="en-US" b="1" dirty="0"/>
              <a:t>Memory Limit</a:t>
            </a:r>
            <a:r>
              <a:rPr lang="en-US" dirty="0"/>
              <a:t>: The maximum amount of memory that each instance of your app can consume. If an instance exceeds this limit, Cloud Foundry restarts the instance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153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STEP 4: DETERMINE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DEPLOYMENT </a:t>
            </a:r>
            <a:r>
              <a:rPr lang="en-US" b="1" dirty="0"/>
              <a:t>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19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 algn="just"/>
            <a:r>
              <a:rPr lang="en-US" b="1" dirty="0"/>
              <a:t>Start Command</a:t>
            </a:r>
            <a:r>
              <a:rPr lang="en-US" dirty="0"/>
              <a:t>: This is the command that Cloud Foundry uses to start each instance of your app. This start command varies by app framework.</a:t>
            </a:r>
          </a:p>
          <a:p>
            <a:pPr lvl="0" algn="just"/>
            <a:r>
              <a:rPr lang="en-US" b="1" dirty="0"/>
              <a:t>Subdomain (host) and Domain</a:t>
            </a:r>
            <a:r>
              <a:rPr lang="en-US" dirty="0"/>
              <a:t>: The route, which is the combination of subdomain and domain, must be globally unique. This is true whether you specify a portion of the route or allow Cloud Foundry to use defaults.</a:t>
            </a:r>
          </a:p>
          <a:p>
            <a:pPr lvl="0" algn="just"/>
            <a:r>
              <a:rPr lang="en-US" b="1" dirty="0"/>
              <a:t>Services</a:t>
            </a:r>
            <a:r>
              <a:rPr lang="en-US" dirty="0"/>
              <a:t>: Apps can bind to services such as databases, messaging, and key-value stores. Apps are deployed into app spaces. An app can only bind to a service that has an existing instance in the target app space.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6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UNIT 3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988841"/>
            <a:ext cx="8229600" cy="9361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 smtClean="0"/>
              <a:t>CLOUD DEPLOYMENT MODELS</a:t>
            </a:r>
            <a:endParaRPr lang="en-US" sz="4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140968"/>
            <a:ext cx="914400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STEP 5: PUSH THE APP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781128"/>
          </a:xfrm>
        </p:spPr>
        <p:txBody>
          <a:bodyPr>
            <a:normAutofit/>
          </a:bodyPr>
          <a:lstStyle/>
          <a:p>
            <a:r>
              <a:rPr lang="en-US" dirty="0"/>
              <a:t>Run the following command to deploy an app without a manifest:</a:t>
            </a:r>
          </a:p>
          <a:p>
            <a:r>
              <a:rPr lang="en-US" dirty="0" err="1"/>
              <a:t>cf</a:t>
            </a:r>
            <a:r>
              <a:rPr lang="en-US" dirty="0"/>
              <a:t> push APP-NAME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5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HYPERVISOR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/>
              <a:t>WHAT IS VIRTUALIZATION?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7"/>
            <a:ext cx="7560840" cy="4958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7590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VIRTUALIZATION?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700809"/>
            <a:ext cx="8124825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963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VIRTUALIZATION?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1556792"/>
            <a:ext cx="80867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179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TYPICAL SERVER VIRTUALIZATION DEPLOYMENT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24</a:t>
            </a:fld>
            <a:endParaRPr lang="en-US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7416824" cy="4959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363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4" y="1412777"/>
            <a:ext cx="8372475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96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HYPERVISOR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26</a:t>
            </a:fld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356787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276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27</a:t>
            </a:fld>
            <a:endParaRPr lang="en-US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132"/>
            <a:ext cx="8640960" cy="6701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9215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TYPICAL VDI DEPLOYMENT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28</a:t>
            </a:fld>
            <a:endParaRPr lang="en-US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5"/>
            <a:ext cx="8352928" cy="5224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9072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 OF HYPERVISOR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29</a:t>
            </a:fld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484784"/>
            <a:ext cx="8219303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040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OVERVIEW OF </a:t>
            </a:r>
            <a:br>
              <a:rPr lang="en-US" b="1" dirty="0" smtClean="0"/>
            </a:br>
            <a:r>
              <a:rPr lang="en-US" b="1" dirty="0" smtClean="0"/>
              <a:t>CLOUD COMPUTING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</a:t>
            </a:fld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01" y="1772817"/>
            <a:ext cx="9162401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9568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SECURITY ISSUES IN </a:t>
            </a:r>
            <a:br>
              <a:rPr lang="en-US" b="1" dirty="0" smtClean="0"/>
            </a:br>
            <a:r>
              <a:rPr lang="en-US" b="1" dirty="0" smtClean="0"/>
              <a:t>HYPERVISOR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00201"/>
            <a:ext cx="8280920" cy="4709119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/>
              <a:t>Hypervisor is the </a:t>
            </a:r>
            <a:r>
              <a:rPr lang="en-US" b="1" i="1" dirty="0"/>
              <a:t>underlying component</a:t>
            </a:r>
            <a:r>
              <a:rPr lang="en-US" dirty="0"/>
              <a:t> of all these architectures. It is a new layer which needs to be protected</a:t>
            </a:r>
          </a:p>
          <a:p>
            <a:pPr algn="just"/>
            <a:r>
              <a:rPr lang="en-US" dirty="0"/>
              <a:t>Scale of deployments – Just the sheer scale of deployments make this a security nightmare. </a:t>
            </a:r>
          </a:p>
          <a:p>
            <a:pPr algn="just"/>
            <a:r>
              <a:rPr lang="en-US" dirty="0" smtClean="0"/>
              <a:t>Imagine </a:t>
            </a:r>
            <a:r>
              <a:rPr lang="en-US" dirty="0"/>
              <a:t>150 machines running a simultaneous scheduled AV scan on the same physical host. Chokes IO/Disk bandwidth.</a:t>
            </a:r>
          </a:p>
          <a:p>
            <a:pPr algn="just"/>
            <a:r>
              <a:rPr lang="en-US" dirty="0"/>
              <a:t>Isolation - Machines of a </a:t>
            </a:r>
            <a:r>
              <a:rPr lang="en-US" b="1" dirty="0"/>
              <a:t>company and its competitor </a:t>
            </a:r>
            <a:r>
              <a:rPr lang="en-US" dirty="0"/>
              <a:t>could be running on the same physical machine. Insufficient isolation could lead to disaster</a:t>
            </a:r>
          </a:p>
          <a:p>
            <a:pPr algn="just"/>
            <a:r>
              <a:rPr lang="en-US" dirty="0"/>
              <a:t>New API’s to access Virtualization/Cloud services. </a:t>
            </a:r>
            <a:endParaRPr lang="en-US" dirty="0" smtClean="0"/>
          </a:p>
          <a:p>
            <a:pPr algn="just"/>
            <a:r>
              <a:rPr lang="en-US" dirty="0" smtClean="0"/>
              <a:t>Bugs </a:t>
            </a:r>
            <a:r>
              <a:rPr lang="en-US" dirty="0"/>
              <a:t>in these could lead to compromise of entire infrastructure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15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SECURITY ISSUES – WHY?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Hypervisors are written by humans. They have bugs – typically buffer overflows</a:t>
            </a:r>
          </a:p>
          <a:p>
            <a:r>
              <a:rPr lang="en-US" dirty="0"/>
              <a:t>Hypervisor are complex – </a:t>
            </a:r>
            <a:r>
              <a:rPr lang="en-US" dirty="0" err="1"/>
              <a:t>Xen</a:t>
            </a:r>
            <a:r>
              <a:rPr lang="en-US" dirty="0"/>
              <a:t> is about 300K source lines of code</a:t>
            </a:r>
          </a:p>
          <a:p>
            <a:r>
              <a:rPr lang="en-US" dirty="0"/>
              <a:t>Complete isolation is hard – Most systems don’t have IOMMU’s which make it possible to DMA to arbitrary physical memory</a:t>
            </a:r>
          </a:p>
          <a:p>
            <a:r>
              <a:rPr lang="en-US" dirty="0"/>
              <a:t>Compromised Domain0 on </a:t>
            </a:r>
            <a:r>
              <a:rPr lang="en-US" dirty="0" err="1"/>
              <a:t>Xen</a:t>
            </a:r>
            <a:r>
              <a:rPr lang="en-US" dirty="0"/>
              <a:t> pretty much means a hosed hypervisor. Domain0 runs commodity OS’s which could have bugs.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04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SECURITY ISSUES – 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DMA is a big problem on non IOMMU based systems:</a:t>
            </a:r>
          </a:p>
          <a:p>
            <a:pPr lvl="1"/>
            <a:r>
              <a:rPr lang="en-US" sz="2400" dirty="0" err="1"/>
              <a:t>Xen</a:t>
            </a:r>
            <a:r>
              <a:rPr lang="en-US" sz="2400" dirty="0"/>
              <a:t> can setup DMA</a:t>
            </a:r>
          </a:p>
          <a:p>
            <a:pPr lvl="1"/>
            <a:r>
              <a:rPr lang="en-US" sz="2400" dirty="0"/>
              <a:t>Dom0 can setup DMA</a:t>
            </a:r>
          </a:p>
          <a:p>
            <a:pPr lvl="1"/>
            <a:r>
              <a:rPr lang="en-US" sz="2400" dirty="0"/>
              <a:t>Driver domains can setup DMA</a:t>
            </a:r>
          </a:p>
          <a:p>
            <a:r>
              <a:rPr lang="en-US" sz="2800" dirty="0"/>
              <a:t>The range of physical addresses is not verified</a:t>
            </a:r>
          </a:p>
          <a:p>
            <a:r>
              <a:rPr lang="en-US" sz="2800" dirty="0"/>
              <a:t>IOMMU based systems can restrict the range of addresses but they are not present in commodity hardware</a:t>
            </a:r>
          </a:p>
          <a:p>
            <a:r>
              <a:rPr lang="en-US" sz="2800" dirty="0"/>
              <a:t>There are some techniques to even bypass IOMMU checks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8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SECURITY SOLUTIONS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Trusted hypervisor</a:t>
            </a:r>
          </a:p>
          <a:p>
            <a:pPr lvl="1"/>
            <a:r>
              <a:rPr lang="en-US" dirty="0" err="1"/>
              <a:t>Hyperguard</a:t>
            </a:r>
            <a:r>
              <a:rPr lang="en-US" dirty="0"/>
              <a:t> – Phoenix Technologies – A hypervisor integrity scanner in SMM.</a:t>
            </a:r>
          </a:p>
          <a:p>
            <a:pPr lvl="1"/>
            <a:r>
              <a:rPr lang="en-US" dirty="0" err="1"/>
              <a:t>Deepwatch</a:t>
            </a:r>
            <a:r>
              <a:rPr lang="en-US" dirty="0"/>
              <a:t> – Intel project – Virtualization rootkit scanner</a:t>
            </a:r>
          </a:p>
          <a:p>
            <a:r>
              <a:rPr lang="en-US" dirty="0"/>
              <a:t>Domain 0 Hardening – Various security solutions to white-list and harden Dom0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6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SECURITY </a:t>
            </a:r>
            <a:r>
              <a:rPr lang="en-US" b="1" dirty="0" smtClean="0"/>
              <a:t>OPPORTUNITIES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New breed of security products is now possible to protect guest OS’s from being hijacked</a:t>
            </a:r>
          </a:p>
          <a:p>
            <a:pPr algn="just"/>
            <a:r>
              <a:rPr lang="en-US" dirty="0"/>
              <a:t>Hypervisor based security suites cannot be detected by malware running in the guest</a:t>
            </a:r>
          </a:p>
          <a:p>
            <a:pPr algn="just"/>
            <a:r>
              <a:rPr lang="en-US" dirty="0"/>
              <a:t>Hypervisors allow introspection of very early boot sequences of the guest, thereby making possible an entire need breed of BIOS rootkit and kernel rootkit scanners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76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35</a:t>
            </a:fld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538"/>
            <a:ext cx="9036496" cy="663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5562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CLASSIFICATIONS OF </a:t>
            </a:r>
            <a:br>
              <a:rPr lang="en-US" b="1" dirty="0" smtClean="0"/>
            </a:br>
            <a:r>
              <a:rPr lang="en-US" b="1" dirty="0" smtClean="0"/>
              <a:t>HYPERVISOR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36</a:t>
            </a:fld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628800"/>
            <a:ext cx="7616847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414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CLASSIFICATIONS OF </a:t>
            </a:r>
            <a:br>
              <a:rPr lang="en-US" b="1" dirty="0"/>
            </a:br>
            <a:r>
              <a:rPr lang="en-US" b="1" dirty="0"/>
              <a:t>HYPERVISOR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37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40" y="1556792"/>
            <a:ext cx="8467725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79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CLASSIFICATIONS OF </a:t>
            </a:r>
            <a:br>
              <a:rPr lang="en-US" b="1" dirty="0"/>
            </a:br>
            <a:r>
              <a:rPr lang="en-US" b="1" dirty="0"/>
              <a:t>HYPERVISOR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Ms. B KEERTHI SAMHITHA, </a:t>
            </a:r>
            <a:r>
              <a:rPr lang="en-US" dirty="0" err="1" smtClean="0"/>
              <a:t>Asst</a:t>
            </a:r>
            <a:r>
              <a:rPr lang="en-US" dirty="0" smtClean="0"/>
              <a:t> Prof - CSE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38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71496"/>
            <a:ext cx="8376419" cy="493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987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CLASSIFICATIONS OF </a:t>
            </a:r>
            <a:br>
              <a:rPr lang="en-US" b="1" dirty="0"/>
            </a:br>
            <a:r>
              <a:rPr lang="en-US" b="1" dirty="0"/>
              <a:t>HYPERVISOR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39</a:t>
            </a:fld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8260647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549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CLOUD DEPLOYMENT </a:t>
            </a:r>
            <a:r>
              <a:rPr lang="en-US" b="1" dirty="0" smtClean="0">
                <a:solidFill>
                  <a:srgbClr val="FF0000"/>
                </a:solidFill>
              </a:rPr>
              <a:t>MODELS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700808"/>
            <a:ext cx="7755715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6767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40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3"/>
            <a:ext cx="8568952" cy="482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958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LEADING HYPERVISORS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41</a:t>
            </a:fld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4463837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872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42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8689589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181" y="3356993"/>
            <a:ext cx="6572251" cy="3001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7560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CASE STUDIES : VMware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43</a:t>
            </a:fld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9"/>
            <a:ext cx="8884077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5713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VMware ESX (Elastic Sky X) and 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ESX i (ESX Integrated)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44</a:t>
            </a:fld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412777"/>
            <a:ext cx="8345931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1113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45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8784976" cy="2690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810121"/>
            <a:ext cx="7416824" cy="3571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7252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VMware ESX Architecture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46</a:t>
            </a:fld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5"/>
            <a:ext cx="8531848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58561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VMware </a:t>
            </a:r>
            <a:r>
              <a:rPr lang="en-US" b="1" dirty="0" err="1" smtClean="0"/>
              <a:t>ESXi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47</a:t>
            </a:fld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72817"/>
            <a:ext cx="8657449" cy="3878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6694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VMware </a:t>
            </a:r>
            <a:r>
              <a:rPr lang="en-US" b="1" dirty="0" err="1"/>
              <a:t>ESXi</a:t>
            </a:r>
            <a:r>
              <a:rPr lang="en-US" b="1" dirty="0"/>
              <a:t> </a:t>
            </a:r>
            <a:r>
              <a:rPr lang="en-US" b="1" dirty="0" smtClean="0"/>
              <a:t>Architecture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48</a:t>
            </a:fld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784976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6453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49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92"/>
            <a:ext cx="9144000" cy="6829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4090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CLOUD DEPLOYMENT 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MODELS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1628801"/>
            <a:ext cx="6901473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865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CASE STUDIES : HYPER V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50</a:t>
            </a:fld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484785"/>
            <a:ext cx="840546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75863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HYPER V?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Hyper-V Manager is a free Windows Server tool. </a:t>
            </a:r>
            <a:endParaRPr lang="en-IN" dirty="0" smtClean="0"/>
          </a:p>
          <a:p>
            <a:r>
              <a:rPr lang="en-IN" dirty="0" smtClean="0"/>
              <a:t>It </a:t>
            </a:r>
            <a:r>
              <a:rPr lang="en-IN" dirty="0"/>
              <a:t>performs the most basic VM CRUD functions—create, read (or retrieve), update and delete virtual machines. </a:t>
            </a:r>
            <a:endParaRPr lang="en-IN" dirty="0" smtClean="0"/>
          </a:p>
          <a:p>
            <a:r>
              <a:rPr lang="en-IN" dirty="0" smtClean="0"/>
              <a:t>But </a:t>
            </a:r>
            <a:r>
              <a:rPr lang="en-IN" dirty="0"/>
              <a:t>it comes with significant limitations. </a:t>
            </a:r>
            <a:endParaRPr lang="en-IN" dirty="0" smtClean="0"/>
          </a:p>
          <a:p>
            <a:r>
              <a:rPr lang="en-IN" dirty="0" smtClean="0"/>
              <a:t>User </a:t>
            </a:r>
            <a:r>
              <a:rPr lang="en-IN" dirty="0"/>
              <a:t>can't move VMs between hosts using Hyper-V Manager, and you can only view one host at a time.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780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HYPER V ARCHITECTURE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52</a:t>
            </a:fld>
            <a:endParaRPr 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6" y="1484784"/>
            <a:ext cx="8135503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93293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7776864" cy="1143000"/>
          </a:xfrm>
        </p:spPr>
        <p:txBody>
          <a:bodyPr>
            <a:normAutofit/>
          </a:bodyPr>
          <a:lstStyle/>
          <a:p>
            <a:r>
              <a:rPr lang="en-US" b="1" dirty="0"/>
              <a:t>HYPER V ARCHITECTURE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53</a:t>
            </a:fld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928992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8233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54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9144000" cy="6597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6834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55</a:t>
            </a:fld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9144000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3878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56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40"/>
            <a:ext cx="9144000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0495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57</a:t>
            </a:fld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856984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8275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BENEFITS OF HYPER V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Simply Deployments</a:t>
            </a:r>
          </a:p>
          <a:p>
            <a:r>
              <a:rPr lang="en-US" dirty="0" smtClean="0"/>
              <a:t>Increase Flexibility</a:t>
            </a:r>
          </a:p>
          <a:p>
            <a:r>
              <a:rPr lang="en-US" dirty="0" smtClean="0"/>
              <a:t>Lower Costs</a:t>
            </a:r>
          </a:p>
          <a:p>
            <a:r>
              <a:rPr lang="en-US" dirty="0" smtClean="0"/>
              <a:t>Do more with less</a:t>
            </a:r>
          </a:p>
          <a:p>
            <a:r>
              <a:rPr lang="en-US" dirty="0" smtClean="0"/>
              <a:t>Scale Operations</a:t>
            </a:r>
          </a:p>
          <a:p>
            <a:r>
              <a:rPr lang="en-US" dirty="0" smtClean="0"/>
              <a:t>Raise Reliability</a:t>
            </a:r>
          </a:p>
          <a:p>
            <a:r>
              <a:rPr lang="en-US" dirty="0" smtClean="0"/>
              <a:t>Maximize Resources</a:t>
            </a:r>
          </a:p>
          <a:p>
            <a:r>
              <a:rPr lang="en-US" dirty="0" smtClean="0"/>
              <a:t>Future Proof IT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12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CASE STUDIES : XEN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59</a:t>
            </a:fld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8467226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5517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1412776"/>
            <a:ext cx="8048625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85603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VIRTUALIZATION IN XEN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60</a:t>
            </a:fld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136904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99789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WHY TO USE XEN?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61</a:t>
            </a:fld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8058254" cy="4752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39410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CASE STUDIES </a:t>
            </a:r>
            <a:r>
              <a:rPr lang="en-US" b="1" dirty="0" smtClean="0">
                <a:solidFill>
                  <a:srgbClr val="FF0000"/>
                </a:solidFill>
              </a:rPr>
              <a:t>: XEN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62</a:t>
            </a:fld>
            <a:endParaRPr lang="en-US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340769"/>
            <a:ext cx="7797331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2132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XEN ARCHITECTURE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63</a:t>
            </a:fld>
            <a:endParaRPr 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340592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91706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XEN ARCHITECTURE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64</a:t>
            </a:fld>
            <a:endParaRPr lang="en-US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9" y="1340769"/>
            <a:ext cx="7225209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77647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ARCHITECTURE OF XEN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65</a:t>
            </a:fld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0808"/>
            <a:ext cx="7128792" cy="4471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96913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ARCHITECTURE OF XEN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66</a:t>
            </a:fld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7272808" cy="4797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50623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CASE STUDIES : </a:t>
            </a:r>
            <a:r>
              <a:rPr lang="en-US" b="1" dirty="0" smtClean="0">
                <a:solidFill>
                  <a:srgbClr val="FF0000"/>
                </a:solidFill>
              </a:rPr>
              <a:t>KVM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67</a:t>
            </a:fld>
            <a:endParaRPr lang="en-US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1412776"/>
            <a:ext cx="7783771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7528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KVM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68</a:t>
            </a:fld>
            <a:endParaRPr lang="en-US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7704856" cy="496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30561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CASE STUDIES : AMAZON EC2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(AMAZON Elastic Compute Cloud)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69</a:t>
            </a:fld>
            <a:endParaRPr lang="en-US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1484784"/>
            <a:ext cx="8104023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303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PUBLIC CLOUD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7</a:t>
            </a:fld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3"/>
            <a:ext cx="7643477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45999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AMAZON EC2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Amazon Machine Images (</a:t>
            </a:r>
            <a:r>
              <a:rPr lang="en-US" b="1" dirty="0"/>
              <a:t>AMIs</a:t>
            </a:r>
            <a:r>
              <a:rPr lang="en-US" dirty="0"/>
              <a:t>) are the basic building blocks of Amazon EC2</a:t>
            </a:r>
          </a:p>
          <a:p>
            <a:pPr algn="just"/>
            <a:r>
              <a:rPr lang="en-US" dirty="0"/>
              <a:t>An AMI is a template that contains a software configuration (operating system, application server and applications) that can run on Amazon’s computing environment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771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GETTING STARTED WITH </a:t>
            </a:r>
            <a:br>
              <a:rPr lang="en-US" b="1" dirty="0" smtClean="0"/>
            </a:br>
            <a:r>
              <a:rPr lang="en-US" b="1" dirty="0" smtClean="0"/>
              <a:t>AMAZON EC2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72816"/>
            <a:ext cx="8229600" cy="4525963"/>
          </a:xfrm>
        </p:spPr>
        <p:txBody>
          <a:bodyPr/>
          <a:lstStyle/>
          <a:p>
            <a:r>
              <a:rPr lang="en-US" b="1" dirty="0"/>
              <a:t>Step 1:</a:t>
            </a:r>
            <a:r>
              <a:rPr lang="en-US" dirty="0"/>
              <a:t> Sign up for Amazon EC2</a:t>
            </a:r>
          </a:p>
          <a:p>
            <a:r>
              <a:rPr lang="en-US" b="1" dirty="0"/>
              <a:t>Step 2:</a:t>
            </a:r>
            <a:r>
              <a:rPr lang="en-US" dirty="0"/>
              <a:t> Create a key pair</a:t>
            </a:r>
          </a:p>
          <a:p>
            <a:r>
              <a:rPr lang="en-US" b="1" dirty="0"/>
              <a:t>Step 3: </a:t>
            </a:r>
            <a:r>
              <a:rPr lang="en-US" dirty="0"/>
              <a:t>Launch an Amazon EC2 instance</a:t>
            </a:r>
          </a:p>
          <a:p>
            <a:r>
              <a:rPr lang="en-US" b="1" dirty="0"/>
              <a:t>Step 4:</a:t>
            </a:r>
            <a:r>
              <a:rPr lang="en-US" dirty="0"/>
              <a:t> Connect to the instance</a:t>
            </a:r>
          </a:p>
          <a:p>
            <a:r>
              <a:rPr lang="en-US" b="1" dirty="0"/>
              <a:t>Step 5:</a:t>
            </a:r>
            <a:r>
              <a:rPr lang="en-US" dirty="0"/>
              <a:t> Customize the instance</a:t>
            </a:r>
          </a:p>
          <a:p>
            <a:r>
              <a:rPr lang="en-US" b="1" dirty="0"/>
              <a:t>Step 6:</a:t>
            </a:r>
            <a:r>
              <a:rPr lang="en-US" dirty="0"/>
              <a:t> Terminate instance and delete the volume created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67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CASE STUDIES : </a:t>
            </a:r>
            <a:r>
              <a:rPr lang="en-US" b="1" dirty="0" smtClean="0">
                <a:solidFill>
                  <a:srgbClr val="FF0000"/>
                </a:solidFill>
              </a:rPr>
              <a:t>VIRTUAL BOX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72</a:t>
            </a:fld>
            <a:endParaRPr lang="en-US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9"/>
            <a:ext cx="7796608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95" y="4221089"/>
            <a:ext cx="7848872" cy="2469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0528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73</a:t>
            </a:fld>
            <a:endParaRPr lang="en-US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14400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1559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KEY FEATURES OF 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VIRTUAL BOX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74</a:t>
            </a:fld>
            <a:endParaRPr lang="en-US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9144000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81303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KEY FEATURES OF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VIRTUAL BOX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75</a:t>
            </a:fld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6820"/>
            <a:ext cx="9130265" cy="3690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70475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CASE STUDIES : EUCALYPTUS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76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712968" cy="507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28190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WHY EUCALYPTUS?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77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224064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13699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EUCALYPTUS?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78</a:t>
            </a:fld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8640960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27194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EUCALYPTUS?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79</a:t>
            </a:fld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2816"/>
            <a:ext cx="8784976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7514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PUBLIC CLOUD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dirty="0" smtClean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95" y="1052736"/>
            <a:ext cx="4352925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11094"/>
            <a:ext cx="3528392" cy="495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142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SECURITY BASED </a:t>
            </a:r>
            <a:br>
              <a:rPr lang="en-US" b="1" dirty="0" smtClean="0"/>
            </a:br>
            <a:r>
              <a:rPr lang="en-US" b="1" dirty="0" smtClean="0"/>
              <a:t>EUCALYPTUS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80</a:t>
            </a:fld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785391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6786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COMPONENTS OF </a:t>
            </a:r>
            <a:br>
              <a:rPr lang="en-US" b="1" dirty="0" smtClean="0"/>
            </a:br>
            <a:r>
              <a:rPr lang="en-US" b="1" dirty="0" smtClean="0"/>
              <a:t>EUCALYPTUS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81</a:t>
            </a:fld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770078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711" y="4560396"/>
            <a:ext cx="2863776" cy="2297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71757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ARCHITECTURE OF </a:t>
            </a:r>
            <a:br>
              <a:rPr lang="en-US" b="1" dirty="0" smtClean="0"/>
            </a:br>
            <a:r>
              <a:rPr lang="en-US" b="1" dirty="0" smtClean="0"/>
              <a:t>EUCALYPTUS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82</a:t>
            </a:fld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848872" cy="4464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62202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COMPONENTS OF </a:t>
            </a:r>
            <a:br>
              <a:rPr lang="en-US" b="1" dirty="0"/>
            </a:br>
            <a:r>
              <a:rPr lang="en-US" b="1" dirty="0"/>
              <a:t>EUCALYPTUS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83</a:t>
            </a:fld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" y="1700808"/>
            <a:ext cx="913359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4240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COMPONENTS OF </a:t>
            </a:r>
            <a:br>
              <a:rPr lang="en-US" b="1" dirty="0"/>
            </a:br>
            <a:r>
              <a:rPr lang="en-US" b="1" dirty="0"/>
              <a:t>EUCALYPTUS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84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" y="1556792"/>
            <a:ext cx="9126062" cy="5301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704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85</a:t>
            </a:fld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978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40394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COMPONENTS OF </a:t>
            </a:r>
            <a:br>
              <a:rPr lang="en-US" b="1" dirty="0"/>
            </a:br>
            <a:r>
              <a:rPr lang="en-US" b="1" dirty="0"/>
              <a:t>EUCALYPTUS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86</a:t>
            </a:fld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8573766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36860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87</a:t>
            </a:fld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602"/>
            <a:ext cx="8820472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191571"/>
            <a:ext cx="8964488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76480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BENEFITS OF EUCALYPTUS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88</a:t>
            </a:fld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640960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23544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ADVANTAGES OF HYPERVISOR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89</a:t>
            </a:fld>
            <a:endParaRPr lang="en-US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7"/>
            <a:ext cx="8192477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2428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PRIVATE CLOUD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064896" cy="4441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96047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ADVANTAGES OF HYPERVISOR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90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07" y="1412776"/>
            <a:ext cx="8220075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09645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DISADVANTAGES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91</a:t>
            </a:fld>
            <a:endParaRPr lang="en-US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877903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8484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3162</TotalTime>
  <Words>2132</Words>
  <Application>Microsoft Office PowerPoint</Application>
  <PresentationFormat>On-screen Show (4:3)</PresentationFormat>
  <Paragraphs>338</Paragraphs>
  <Slides>91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2" baseType="lpstr">
      <vt:lpstr>Office Theme</vt:lpstr>
      <vt:lpstr>SIT1304</vt:lpstr>
      <vt:lpstr>UNIT 3</vt:lpstr>
      <vt:lpstr>OVERVIEW OF  CLOUD COMPUTING</vt:lpstr>
      <vt:lpstr>CLOUD DEPLOYMENT MODELS</vt:lpstr>
      <vt:lpstr>CLOUD DEPLOYMENT  MODELS</vt:lpstr>
      <vt:lpstr>PowerPoint Presentation</vt:lpstr>
      <vt:lpstr>PUBLIC CLOUD</vt:lpstr>
      <vt:lpstr>PUBLIC CLOUD </vt:lpstr>
      <vt:lpstr>PRIVATE CLOUD</vt:lpstr>
      <vt:lpstr>PRIVATE CLOUD</vt:lpstr>
      <vt:lpstr>PRIVATE CLOUD</vt:lpstr>
      <vt:lpstr>HYBRID CLOUD</vt:lpstr>
      <vt:lpstr>DEPLOYMENT OF APPLICATIONS ON CLOUD</vt:lpstr>
      <vt:lpstr>Step 1: PREPARE TO DEPLOY</vt:lpstr>
      <vt:lpstr>STEP 1: PREPARE TO DEPLOY</vt:lpstr>
      <vt:lpstr>STEP 2: KNOW YOUR  CREDENTIALS AND TARGET</vt:lpstr>
      <vt:lpstr>STEP 3: (OPTIONAL)  CONFIGURE DOMAINS</vt:lpstr>
      <vt:lpstr>STEP 4: DETERMINE  DEPLOYMENT OPTIONS</vt:lpstr>
      <vt:lpstr>STEP 4: DETERMINE  DEPLOYMENT OPTIONS</vt:lpstr>
      <vt:lpstr>STEP 5: PUSH THE APP</vt:lpstr>
      <vt:lpstr>HYPERVISOR WHAT IS VIRTUALIZATION?</vt:lpstr>
      <vt:lpstr>WHAT IS VIRTUALIZATION?</vt:lpstr>
      <vt:lpstr>WHAT IS VIRTUALIZATION?</vt:lpstr>
      <vt:lpstr>TYPICAL SERVER VIRTUALIZATION DEPLOYMENT</vt:lpstr>
      <vt:lpstr>PowerPoint Presentation</vt:lpstr>
      <vt:lpstr>HYPERVISOR</vt:lpstr>
      <vt:lpstr>PowerPoint Presentation</vt:lpstr>
      <vt:lpstr>TYPICAL VDI DEPLOYMENT</vt:lpstr>
      <vt:lpstr>ORIGIN OF HYPERVISOR</vt:lpstr>
      <vt:lpstr>SECURITY ISSUES IN  HYPERVISOR</vt:lpstr>
      <vt:lpstr>SECURITY ISSUES – WHY?</vt:lpstr>
      <vt:lpstr>SECURITY ISSUES – WHY?</vt:lpstr>
      <vt:lpstr>SECURITY SOLUTIONS</vt:lpstr>
      <vt:lpstr>SECURITY OPPORTUNITIES</vt:lpstr>
      <vt:lpstr>PowerPoint Presentation</vt:lpstr>
      <vt:lpstr>CLASSIFICATIONS OF  HYPERVISOR</vt:lpstr>
      <vt:lpstr>CLASSIFICATIONS OF  HYPERVISOR</vt:lpstr>
      <vt:lpstr>CLASSIFICATIONS OF  HYPERVISOR</vt:lpstr>
      <vt:lpstr>CLASSIFICATIONS OF  HYPERVISOR</vt:lpstr>
      <vt:lpstr>PowerPoint Presentation</vt:lpstr>
      <vt:lpstr>LEADING HYPERVISORS</vt:lpstr>
      <vt:lpstr>PowerPoint Presentation</vt:lpstr>
      <vt:lpstr>CASE STUDIES : VMware</vt:lpstr>
      <vt:lpstr>VMware ESX (Elastic Sky X) and  ESX i (ESX Integrated)</vt:lpstr>
      <vt:lpstr>PowerPoint Presentation</vt:lpstr>
      <vt:lpstr>VMware ESX Architecture</vt:lpstr>
      <vt:lpstr>VMware ESXi </vt:lpstr>
      <vt:lpstr>VMware ESXi Architecture</vt:lpstr>
      <vt:lpstr>PowerPoint Presentation</vt:lpstr>
      <vt:lpstr>CASE STUDIES : HYPER V</vt:lpstr>
      <vt:lpstr>WHAT IS HYPER V?</vt:lpstr>
      <vt:lpstr>HYPER V ARCHITECTURE</vt:lpstr>
      <vt:lpstr>HYPER V ARCHITECTURE</vt:lpstr>
      <vt:lpstr>PowerPoint Presentation</vt:lpstr>
      <vt:lpstr>PowerPoint Presentation</vt:lpstr>
      <vt:lpstr>PowerPoint Presentation</vt:lpstr>
      <vt:lpstr>PowerPoint Presentation</vt:lpstr>
      <vt:lpstr>BENEFITS OF HYPER V </vt:lpstr>
      <vt:lpstr>CASE STUDIES : XEN</vt:lpstr>
      <vt:lpstr>VIRTUALIZATION IN XEN</vt:lpstr>
      <vt:lpstr>WHY TO USE XEN?</vt:lpstr>
      <vt:lpstr>CASE STUDIES : XEN</vt:lpstr>
      <vt:lpstr>XEN ARCHITECTURE</vt:lpstr>
      <vt:lpstr>XEN ARCHITECTURE</vt:lpstr>
      <vt:lpstr>ARCHITECTURE OF XEN</vt:lpstr>
      <vt:lpstr>ARCHITECTURE OF XEN</vt:lpstr>
      <vt:lpstr>CASE STUDIES : KVM</vt:lpstr>
      <vt:lpstr>KVM</vt:lpstr>
      <vt:lpstr>CASE STUDIES : AMAZON EC2 (AMAZON Elastic Compute Cloud)</vt:lpstr>
      <vt:lpstr>AMAZON EC2</vt:lpstr>
      <vt:lpstr>GETTING STARTED WITH  AMAZON EC2</vt:lpstr>
      <vt:lpstr>CASE STUDIES : VIRTUAL BOX</vt:lpstr>
      <vt:lpstr>PowerPoint Presentation</vt:lpstr>
      <vt:lpstr>KEY FEATURES OF  VIRTUAL BOX</vt:lpstr>
      <vt:lpstr>KEY FEATURES OF  VIRTUAL BOX</vt:lpstr>
      <vt:lpstr>CASE STUDIES : EUCALYPTUS</vt:lpstr>
      <vt:lpstr>WHY EUCALYPTUS?</vt:lpstr>
      <vt:lpstr>WHY EUCALYPTUS?</vt:lpstr>
      <vt:lpstr>WHY EUCALYPTUS?</vt:lpstr>
      <vt:lpstr>SECURITY BASED  EUCALYPTUS</vt:lpstr>
      <vt:lpstr>COMPONENTS OF  EUCALYPTUS</vt:lpstr>
      <vt:lpstr>ARCHITECTURE OF  EUCALYPTUS</vt:lpstr>
      <vt:lpstr>COMPONENTS OF  EUCALYPTUS</vt:lpstr>
      <vt:lpstr>COMPONENTS OF  EUCALYPTUS</vt:lpstr>
      <vt:lpstr>PowerPoint Presentation</vt:lpstr>
      <vt:lpstr>COMPONENTS OF  EUCALYPTUS</vt:lpstr>
      <vt:lpstr>PowerPoint Presentation</vt:lpstr>
      <vt:lpstr>BENEFITS OF EUCALYPTUS</vt:lpstr>
      <vt:lpstr>ADVANTAGES OF HYPERVISOR</vt:lpstr>
      <vt:lpstr>ADVANTAGES OF HYPERVISOR</vt:lpstr>
      <vt:lpstr>DISADVANTAGES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214</cp:revision>
  <dcterms:created xsi:type="dcterms:W3CDTF">2020-08-23T13:35:42Z</dcterms:created>
  <dcterms:modified xsi:type="dcterms:W3CDTF">2021-04-12T06:58:11Z</dcterms:modified>
</cp:coreProperties>
</file>